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43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011" autoAdjust="0"/>
  </p:normalViewPr>
  <p:slideViewPr>
    <p:cSldViewPr>
      <p:cViewPr varScale="1">
        <p:scale>
          <a:sx n="64" d="100"/>
          <a:sy n="64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duotone>
              <a:prstClr val="black"/>
              <a:srgbClr val="D9C3A5">
                <a:tint val="50000"/>
                <a:satMod val="180000"/>
              </a:srgbClr>
            </a:duotone>
            <a:lum bright="-8000" contrast="29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28A94ED-7CC9-464C-90E2-019F6CEAECB9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DF2D2A5-5F2E-4B15-A73C-20658B1094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785926"/>
            <a:ext cx="7629524" cy="1928826"/>
          </a:xfrm>
          <a:noFill/>
          <a:ln>
            <a:noFill/>
          </a:ln>
          <a:effectLst>
            <a:innerShdw blurRad="63500" dist="50800" dir="8100000">
              <a:schemeClr val="bg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 prstMaterial="matte">
            <a:bevelT prst="angle"/>
          </a:sp3d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«Творческое развитие дошкольников в процессе освоения нетрадиционных техник в продуктивной деятельности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во второй младшей группе»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28604"/>
            <a:ext cx="7500990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400" b="0" dirty="0" smtClean="0">
                <a:solidFill>
                  <a:schemeClr val="bg1"/>
                </a:solidFill>
                <a:cs typeface="Aharoni" pitchFamily="2" charset="-79"/>
              </a:rPr>
              <a:t>Муниципальное казенное дошкольное образовательное учреждение</a:t>
            </a:r>
          </a:p>
          <a:p>
            <a:pPr algn="ctr">
              <a:spcBef>
                <a:spcPct val="20000"/>
              </a:spcBef>
            </a:pPr>
            <a:r>
              <a:rPr lang="ru-RU" sz="1400" b="0" dirty="0" smtClean="0">
                <a:solidFill>
                  <a:schemeClr val="bg1"/>
                </a:solidFill>
                <a:cs typeface="Aharoni" pitchFamily="2" charset="-79"/>
              </a:rPr>
              <a:t>города Новосибирска «Детский сад № 459 комбинированного вида»</a:t>
            </a:r>
            <a:endParaRPr lang="ru-RU" sz="1400" b="0" dirty="0">
              <a:solidFill>
                <a:schemeClr val="bg1"/>
              </a:solidFill>
              <a:cs typeface="Aharoni" pitchFamily="2" charset="-79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4810" y="4857760"/>
            <a:ext cx="4572000" cy="8402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Aharoni" pitchFamily="2" charset="-79"/>
            </a:endParaRPr>
          </a:p>
          <a:p>
            <a:pPr algn="r">
              <a:lnSpc>
                <a:spcPct val="90000"/>
              </a:lnSpc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Aharoni" pitchFamily="2" charset="-79"/>
              </a:rPr>
              <a:t>Воспитатель :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Aharoni" pitchFamily="2" charset="-79"/>
            </a:endParaRPr>
          </a:p>
          <a:p>
            <a:pPr algn="r">
              <a:lnSpc>
                <a:spcPct val="90000"/>
              </a:lnSpc>
            </a:pP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Aharoni" pitchFamily="2" charset="-79"/>
              </a:rPr>
              <a:t>О.Н</a:t>
            </a:r>
            <a:r>
              <a:rPr lang="ru-RU" i="1" dirty="0">
                <a:solidFill>
                  <a:schemeClr val="bg1"/>
                </a:solidFill>
                <a:latin typeface="Times New Roman" pitchFamily="18" charset="0"/>
                <a:cs typeface="Aharoni" pitchFamily="2" charset="-79"/>
              </a:rPr>
              <a:t>. Рязанова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Aharoni" pitchFamily="2" charset="-79"/>
              </a:rPr>
              <a:t> (первая кв. категория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</a:rPr>
              <a:t>)</a:t>
            </a:r>
          </a:p>
        </p:txBody>
      </p:sp>
      <p:pic>
        <p:nvPicPr>
          <p:cNvPr id="2050" name="Picture 2" descr="D:\Мои документы\Ольга\Д.сад\Фото\Поделки\Поделки 2 мл 18-19г\еж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500570"/>
            <a:ext cx="2438714" cy="1738568"/>
          </a:xfrm>
          <a:prstGeom prst="rect">
            <a:avLst/>
          </a:prstGeom>
          <a:noFill/>
          <a:ln w="57150">
            <a:solidFill>
              <a:srgbClr val="564312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428604"/>
            <a:ext cx="7786742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«Творческое развитие дошкольников в процессе освоения нетрадиционных техник в продуктивной деятельности во второй младшей группе»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000240"/>
            <a:ext cx="8143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 dirty="0" smtClean="0">
                <a:solidFill>
                  <a:schemeClr val="bg1"/>
                </a:solidFill>
                <a:cs typeface="Aharoni" pitchFamily="2" charset="-79"/>
              </a:rPr>
              <a:t>Общеобразовательные области, в соответствии с ФГОС:</a:t>
            </a:r>
            <a:endParaRPr lang="ru-RU" sz="2400" dirty="0">
              <a:solidFill>
                <a:schemeClr val="bg1"/>
              </a:solidFill>
              <a:cs typeface="Aharoni" pitchFamily="2" charset="-79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571744"/>
            <a:ext cx="62865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1"/>
                </a:solidFill>
                <a:cs typeface="Aharoni" pitchFamily="2" charset="-79"/>
              </a:rPr>
              <a:t>1) познавательное развитие;</a:t>
            </a:r>
          </a:p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1"/>
                </a:solidFill>
                <a:cs typeface="Aharoni" pitchFamily="2" charset="-79"/>
              </a:rPr>
              <a:t>2) художественно-эстетическое развитие;</a:t>
            </a:r>
          </a:p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1"/>
                </a:solidFill>
                <a:cs typeface="Aharoni" pitchFamily="2" charset="-79"/>
              </a:rPr>
              <a:t>3) социально-коммуникативное развитие;</a:t>
            </a:r>
          </a:p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1"/>
                </a:solidFill>
                <a:cs typeface="Aharoni" pitchFamily="2" charset="-79"/>
              </a:rPr>
              <a:t>4) физическое развитие;</a:t>
            </a:r>
          </a:p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1"/>
                </a:solidFill>
                <a:cs typeface="Aharoni" pitchFamily="2" charset="-79"/>
              </a:rPr>
              <a:t>5) речевое развитие.</a:t>
            </a:r>
            <a:endParaRPr lang="ru-RU" sz="2400" dirty="0">
              <a:solidFill>
                <a:schemeClr val="bg1"/>
              </a:solidFill>
              <a:cs typeface="Aharoni" pitchFamily="2" charset="-79"/>
            </a:endParaRPr>
          </a:p>
        </p:txBody>
      </p:sp>
      <p:pic>
        <p:nvPicPr>
          <p:cNvPr id="5" name="Рисунок 4" descr="20190124_1022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4286256"/>
            <a:ext cx="2857520" cy="2143140"/>
          </a:xfrm>
          <a:prstGeom prst="rect">
            <a:avLst/>
          </a:prstGeom>
          <a:ln w="57150">
            <a:solidFill>
              <a:srgbClr val="564312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571480"/>
            <a:ext cx="4786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564312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rPr>
              <a:t>Актуальность</a:t>
            </a:r>
            <a:endParaRPr lang="ru-RU" sz="3200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564312"/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1142984"/>
            <a:ext cx="792961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65113" lvl="0" indent="-26511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1"/>
                </a:solidFill>
              </a:rPr>
              <a:t>развитие детского творчества, используя нетрадиционные формы, методы и материалы в продуктивной деятельности;</a:t>
            </a:r>
            <a:endParaRPr lang="ru-RU" sz="2400" dirty="0" smtClean="0">
              <a:solidFill>
                <a:schemeClr val="bg1"/>
              </a:solidFill>
              <a:cs typeface="Aharoni" pitchFamily="2" charset="-79"/>
            </a:endParaRPr>
          </a:p>
          <a:p>
            <a:pPr marL="265113" lvl="0" indent="-26511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1"/>
                </a:solidFill>
              </a:rPr>
              <a:t>продуктивная деятельность играет важную роль в развитии детей, так как, наряду с игровой, она в дошкольном детстве является ведущей деятельностью;</a:t>
            </a:r>
          </a:p>
          <a:p>
            <a:pPr marL="265113" lvl="0" indent="-26511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1"/>
                </a:solidFill>
              </a:rPr>
              <a:t> дети, во время работы с нетрадиционными материалами и техниками, активнее включаются в работу;</a:t>
            </a:r>
          </a:p>
          <a:p>
            <a:pPr marL="265113" lvl="0" indent="-26511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bg1"/>
                </a:solidFill>
              </a:rPr>
              <a:t>воспитывается пытливость, усидчивость, смекалка, инициатива, воображение, фантазия.</a:t>
            </a:r>
            <a:endParaRPr lang="ru-RU" sz="2400" dirty="0" smtClean="0">
              <a:solidFill>
                <a:schemeClr val="bg1"/>
              </a:solidFill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8992" y="500042"/>
            <a:ext cx="287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3200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564312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rPr>
              <a:t>Цель проекта:</a:t>
            </a:r>
            <a:endParaRPr lang="ru-RU" sz="3200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564312"/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71472" y="1142984"/>
            <a:ext cx="807249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</a:rPr>
              <a:t>Развивать познавательные,  творческие, конструктивные, художественные способности детей, используя различные  нетрадиционные материалы и техники. Создать условия для развития личности - способной к творчеству.</a:t>
            </a:r>
          </a:p>
        </p:txBody>
      </p:sp>
      <p:pic>
        <p:nvPicPr>
          <p:cNvPr id="8" name="Picture 3" descr="D:\Мои документы\Ольга\Д.сад\Фото\Поделки\Поделки 2 мл 18-19г\бабоч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3582082"/>
            <a:ext cx="2217025" cy="2787116"/>
          </a:xfrm>
          <a:prstGeom prst="rect">
            <a:avLst/>
          </a:prstGeom>
          <a:noFill/>
          <a:ln w="57150">
            <a:solidFill>
              <a:srgbClr val="564312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57150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564312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/>
            </a:r>
            <a:br>
              <a:rPr lang="ru-RU" sz="4400" b="1" dirty="0" smtClean="0">
                <a:solidFill>
                  <a:srgbClr val="564312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</a:br>
            <a:r>
              <a:rPr lang="ru-RU" sz="3600" b="1" dirty="0" smtClean="0">
                <a:solidFill>
                  <a:srgbClr val="564312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Задачи</a:t>
            </a:r>
            <a:r>
              <a:rPr lang="ru-RU" sz="3600" b="1" dirty="0" smtClean="0">
                <a:solidFill>
                  <a:srgbClr val="564312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:</a:t>
            </a:r>
            <a:br>
              <a:rPr lang="ru-RU" sz="3600" b="1" dirty="0" smtClean="0">
                <a:solidFill>
                  <a:srgbClr val="564312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</a:b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85860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Познакомить с  различными техниками.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Учить использовать различные материалы, при выполнении поделок, с целью создать необычную работу.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Учить доводить начатую работу до конца;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Развивать познавательные способности, любознательность, творческое воображение, память, фантазию, эмоции.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Способствовать снятию у детей мышечного и нервного напряжения;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cs typeface="Aharoni" pitchFamily="2" charset="-79"/>
              </a:rPr>
              <a:t>Развивать психические процессы: восприятие, внимание, память, мышление, воображение и речь.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Воспитывать желание выполнять необычные работы в подарок близким людям. </a:t>
            </a:r>
          </a:p>
        </p:txBody>
      </p:sp>
      <p:pic>
        <p:nvPicPr>
          <p:cNvPr id="4" name="Picture 2" descr="D:\Мои документы\Ольга\Д.сад\Фото\Поделки\Поделки 2 мл 18-19г\IMG-20190110-WA0022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714884"/>
            <a:ext cx="1383348" cy="1755277"/>
          </a:xfrm>
          <a:prstGeom prst="rect">
            <a:avLst/>
          </a:prstGeom>
          <a:noFill/>
          <a:ln w="57150">
            <a:solidFill>
              <a:srgbClr val="564312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07157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564312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Виды нетрадиционных  техник, </a:t>
            </a:r>
            <a:r>
              <a:rPr lang="ru-RU" sz="3200" b="1" dirty="0" smtClean="0">
                <a:solidFill>
                  <a:srgbClr val="564312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используемых  </a:t>
            </a:r>
            <a:r>
              <a:rPr lang="ru-RU" sz="3200" b="1" dirty="0" smtClean="0">
                <a:solidFill>
                  <a:srgbClr val="564312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во  2 младшей  группе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285860"/>
            <a:ext cx="764386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прямая </a:t>
            </a:r>
            <a:r>
              <a:rPr lang="ru-RU" sz="2800" dirty="0" err="1" smtClean="0">
                <a:solidFill>
                  <a:schemeClr val="bg1"/>
                </a:solidFill>
              </a:rPr>
              <a:t>пластилинография</a:t>
            </a:r>
            <a:r>
              <a:rPr lang="ru-RU" sz="2800" dirty="0" smtClean="0">
                <a:solidFill>
                  <a:schemeClr val="bg1"/>
                </a:solidFill>
              </a:rPr>
              <a:t>;</a:t>
            </a:r>
            <a:endParaRPr lang="ru-RU" sz="2800" dirty="0" smtClean="0">
              <a:solidFill>
                <a:schemeClr val="bg1"/>
              </a:solidFill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err="1" smtClean="0">
                <a:solidFill>
                  <a:schemeClr val="bg1"/>
                </a:solidFill>
              </a:rPr>
              <a:t>ниткография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;</a:t>
            </a:r>
            <a:endParaRPr lang="ru-RU" sz="2800" dirty="0" smtClean="0">
              <a:solidFill>
                <a:schemeClr val="bg1"/>
              </a:solidFill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рисование жесткой и полусухой </a:t>
            </a:r>
            <a:r>
              <a:rPr lang="ru-RU" sz="2800" dirty="0" smtClean="0">
                <a:solidFill>
                  <a:schemeClr val="bg1"/>
                </a:solidFill>
              </a:rPr>
              <a:t>кистью;</a:t>
            </a:r>
            <a:endParaRPr lang="ru-RU" sz="2800" dirty="0" smtClean="0">
              <a:solidFill>
                <a:schemeClr val="bg1"/>
              </a:solidFill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рисование </a:t>
            </a:r>
            <a:r>
              <a:rPr lang="ru-RU" sz="2800" dirty="0" smtClean="0">
                <a:solidFill>
                  <a:schemeClr val="bg1"/>
                </a:solidFill>
              </a:rPr>
              <a:t>пальчиком;</a:t>
            </a:r>
            <a:endParaRPr lang="ru-RU" sz="2800" dirty="0" smtClean="0">
              <a:solidFill>
                <a:schemeClr val="bg1"/>
              </a:solidFill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рисование </a:t>
            </a:r>
            <a:r>
              <a:rPr lang="ru-RU" sz="2800" dirty="0" smtClean="0">
                <a:solidFill>
                  <a:schemeClr val="bg1"/>
                </a:solidFill>
              </a:rPr>
              <a:t>ладошкой;</a:t>
            </a:r>
            <a:endParaRPr lang="ru-RU" sz="2800" dirty="0" smtClean="0">
              <a:solidFill>
                <a:schemeClr val="bg1"/>
              </a:solidFill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рисование ватной </a:t>
            </a:r>
            <a:r>
              <a:rPr lang="ru-RU" sz="2800" dirty="0" smtClean="0">
                <a:solidFill>
                  <a:schemeClr val="bg1"/>
                </a:solidFill>
              </a:rPr>
              <a:t>палочкой;</a:t>
            </a:r>
            <a:endParaRPr lang="ru-RU" sz="2800" dirty="0" smtClean="0">
              <a:solidFill>
                <a:schemeClr val="bg1"/>
              </a:solidFill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рисование </a:t>
            </a:r>
            <a:r>
              <a:rPr lang="ru-RU" sz="2800" dirty="0" smtClean="0">
                <a:solidFill>
                  <a:schemeClr val="bg1"/>
                </a:solidFill>
              </a:rPr>
              <a:t>вилкой;</a:t>
            </a:r>
            <a:endParaRPr lang="ru-RU" sz="2800" dirty="0" smtClean="0">
              <a:solidFill>
                <a:schemeClr val="bg1"/>
              </a:solidFill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печатки из картофеля, </a:t>
            </a:r>
            <a:r>
              <a:rPr lang="ru-RU" sz="2800" dirty="0" smtClean="0">
                <a:solidFill>
                  <a:schemeClr val="bg1"/>
                </a:solidFill>
              </a:rPr>
              <a:t>моркови;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рисование мятой бумагой;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аппликация из ватных дисков;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аппликация круп (гречка, манка), цветной песок.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pic>
        <p:nvPicPr>
          <p:cNvPr id="6" name="Рисунок 5" descr="20181123_111000.jpg"/>
          <p:cNvPicPr>
            <a:picLocks noChangeAspect="1"/>
          </p:cNvPicPr>
          <p:nvPr/>
        </p:nvPicPr>
        <p:blipFill>
          <a:blip r:embed="rId2" cstate="print"/>
          <a:srcRect r="8333" b="2083"/>
          <a:stretch>
            <a:fillRect/>
          </a:stretch>
        </p:blipFill>
        <p:spPr>
          <a:xfrm>
            <a:off x="6780498" y="2643182"/>
            <a:ext cx="2006344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6633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2868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564312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Перспектива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428736"/>
            <a:ext cx="77867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</a:rPr>
              <a:t>1. </a:t>
            </a:r>
            <a:r>
              <a:rPr lang="ru-RU" sz="2800" dirty="0" smtClean="0">
                <a:solidFill>
                  <a:schemeClr val="bg1"/>
                </a:solidFill>
              </a:rPr>
              <a:t>Узнавать </a:t>
            </a:r>
            <a:r>
              <a:rPr lang="ru-RU" sz="2800" dirty="0" smtClean="0">
                <a:solidFill>
                  <a:schemeClr val="bg1"/>
                </a:solidFill>
              </a:rPr>
              <a:t>новые приемы нетрадиционной техники и внедрять их в работу с детьми.</a:t>
            </a:r>
            <a:endParaRPr lang="ru-RU" sz="2800" dirty="0" smtClean="0">
              <a:solidFill>
                <a:schemeClr val="bg1"/>
              </a:solidFill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sz="2800" dirty="0" smtClean="0">
              <a:solidFill>
                <a:schemeClr val="bg1"/>
              </a:solidFill>
            </a:endParaRP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chemeClr val="bg1"/>
                </a:solidFill>
              </a:rPr>
              <a:t>2. </a:t>
            </a:r>
            <a:r>
              <a:rPr lang="ru-RU" sz="2800" dirty="0" smtClean="0">
                <a:solidFill>
                  <a:schemeClr val="bg1"/>
                </a:solidFill>
              </a:rPr>
              <a:t>Использовать в </a:t>
            </a:r>
            <a:r>
              <a:rPr lang="ru-RU" sz="2800" dirty="0" smtClean="0">
                <a:solidFill>
                  <a:schemeClr val="bg1"/>
                </a:solidFill>
              </a:rPr>
              <a:t>работе  материалы, </a:t>
            </a:r>
            <a:r>
              <a:rPr lang="ru-RU" sz="2800" dirty="0" smtClean="0">
                <a:solidFill>
                  <a:schemeClr val="bg1"/>
                </a:solidFill>
              </a:rPr>
              <a:t>к </a:t>
            </a:r>
            <a:r>
              <a:rPr lang="ru-RU" sz="2800" dirty="0" smtClean="0">
                <a:solidFill>
                  <a:schemeClr val="bg1"/>
                </a:solidFill>
              </a:rPr>
              <a:t>которым </a:t>
            </a:r>
            <a:r>
              <a:rPr lang="ru-RU" sz="2800" dirty="0" smtClean="0">
                <a:solidFill>
                  <a:schemeClr val="bg1"/>
                </a:solidFill>
              </a:rPr>
              <a:t>ранее не обращались.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pic>
        <p:nvPicPr>
          <p:cNvPr id="4" name="Рисунок 3" descr="IMG_20190128_152418.jpg"/>
          <p:cNvPicPr>
            <a:picLocks noChangeAspect="1"/>
          </p:cNvPicPr>
          <p:nvPr/>
        </p:nvPicPr>
        <p:blipFill>
          <a:blip r:embed="rId2" cstate="print"/>
          <a:srcRect l="11999" t="20026" r="35504" b="27908"/>
          <a:stretch>
            <a:fillRect/>
          </a:stretch>
        </p:blipFill>
        <p:spPr>
          <a:xfrm>
            <a:off x="5429256" y="4057654"/>
            <a:ext cx="3000396" cy="2228866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sq">
            <a:solidFill>
              <a:srgbClr val="56431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20181227_110256.jpg"/>
          <p:cNvPicPr>
            <a:picLocks noChangeAspect="1"/>
          </p:cNvPicPr>
          <p:nvPr/>
        </p:nvPicPr>
        <p:blipFill>
          <a:blip r:embed="rId3" cstate="print"/>
          <a:srcRect l="10000" r="3333"/>
          <a:stretch>
            <a:fillRect/>
          </a:stretch>
        </p:blipFill>
        <p:spPr>
          <a:xfrm>
            <a:off x="928662" y="4143380"/>
            <a:ext cx="2571768" cy="2225552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sq">
            <a:solidFill>
              <a:srgbClr val="6633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369</TotalTime>
  <Words>328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«Творческое развитие дошкольников в процессе освоения нетрадиционных техник в продуктивной деятельности  во второй младшей группе»</vt:lpstr>
      <vt:lpstr>Слайд 2</vt:lpstr>
      <vt:lpstr>Слайд 3</vt:lpstr>
      <vt:lpstr>Слайд 4</vt:lpstr>
      <vt:lpstr> Задачи: </vt:lpstr>
      <vt:lpstr>Виды нетрадиционных  техник, используемых  во  2 младшей  группе  </vt:lpstr>
      <vt:lpstr>Перспектива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Развитие наглядно – образного мышления  и детского творчества средствами обогащения представления о животных</dc:title>
  <dc:creator>1</dc:creator>
  <cp:lastModifiedBy>1</cp:lastModifiedBy>
  <cp:revision>36</cp:revision>
  <dcterms:created xsi:type="dcterms:W3CDTF">2019-02-01T03:18:18Z</dcterms:created>
  <dcterms:modified xsi:type="dcterms:W3CDTF">2019-05-27T16:08:57Z</dcterms:modified>
</cp:coreProperties>
</file>